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Default Extension="fntdata" ContentType="application/x-fontdata"/>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3" r:id="rId2"/>
    <p:sldMasterId id="2147483673" r:id="rId3"/>
  </p:sldMasterIdLst>
  <p:sldIdLst>
    <p:sldId id="256" r:id="rId4"/>
    <p:sldId id="260" r:id="rId5"/>
    <p:sldId id="266" r:id="rId6"/>
    <p:sldId id="267" r:id="rId7"/>
    <p:sldId id="257" r:id="rId8"/>
    <p:sldId id="264" r:id="rId9"/>
    <p:sldId id="262" r:id="rId10"/>
    <p:sldId id="259" r:id="rId11"/>
    <p:sldId id="273" r:id="rId12"/>
    <p:sldId id="268" r:id="rId13"/>
    <p:sldId id="274" r:id="rId14"/>
    <p:sldId id="269" r:id="rId15"/>
    <p:sldId id="275" r:id="rId16"/>
    <p:sldId id="270" r:id="rId17"/>
    <p:sldId id="276" r:id="rId18"/>
    <p:sldId id="271" r:id="rId19"/>
    <p:sldId id="272" r:id="rId20"/>
    <p:sldId id="277" r:id="rId21"/>
    <p:sldId id="278" r:id="rId22"/>
  </p:sldIdLst>
  <p:sldSz cx="9144000" cy="6858000" type="screen4x3"/>
  <p:notesSz cx="6858000" cy="9144000"/>
  <p:embeddedFontLst>
    <p:embeddedFont>
      <p:font typeface="Montserrat" panose="00000500000000000000" pitchFamily="50" charset="0"/>
      <p:regular r:id="rId23"/>
      <p:bold r:id="rId24"/>
    </p:embeddedFont>
    <p:embeddedFont>
      <p:font typeface="Calibri Light" panose="020F0302020204030204" pitchFamily="34" charset="0"/>
      <p:regular r:id="rId25"/>
      <p:italic r:id="rId26"/>
    </p:embeddedFont>
    <p:embeddedFont>
      <p:font typeface="Open Sans" panose="020B0606030504020204" pitchFamily="34" charset="0"/>
      <p:regular r:id="rId27"/>
      <p:bold r:id="rId28"/>
      <p:italic r:id="rId29"/>
      <p:boldItalic r:id="rId30"/>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9B"/>
    <a:srgbClr val="00A9CE"/>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63374" y="603849"/>
            <a:ext cx="4382218" cy="2286000"/>
          </a:xfrm>
        </p:spPr>
        <p:txBody>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4563374" y="3019246"/>
            <a:ext cx="4382218" cy="7504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52BFBF1-B343-461B-8796-2C625AAB0FFD}" type="datetimeFigureOut">
              <a:rPr lang="en-US"/>
              <a:pPr>
                <a:defRPr/>
              </a:pPr>
              <a:t>6/26/2018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D213C8E-9377-4F26-B031-AA126BE9FF59}" type="slidenum">
              <a:rPr lang="en-US"/>
              <a:pPr>
                <a:defRPr/>
              </a:pPr>
              <a:t>‹#›</a:t>
            </a:fld>
            <a:endParaRPr lang="en-US" dirty="0"/>
          </a:p>
        </p:txBody>
      </p:sp>
    </p:spTree>
    <p:extLst>
      <p:ext uri="{BB962C8B-B14F-4D97-AF65-F5344CB8AC3E}">
        <p14:creationId xmlns:p14="http://schemas.microsoft.com/office/powerpoint/2010/main" val="102131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2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5062862-CBFC-4469-B11A-649D48A59620}" type="datetimeFigureOut">
              <a:rPr lang="en-US"/>
              <a:pPr>
                <a:defRPr/>
              </a:pPr>
              <a:t>6/26/2018</a:t>
            </a:fld>
            <a:endParaRPr lang="en-US" dirty="0"/>
          </a:p>
        </p:txBody>
      </p:sp>
      <p:sp>
        <p:nvSpPr>
          <p:cNvPr id="4"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5"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0CC87674-4229-4240-9562-B0DCC7C502CC}" type="slidenum">
              <a:rPr lang="en-US"/>
              <a:pPr>
                <a:defRPr/>
              </a:pPr>
              <a:t>‹#›</a:t>
            </a:fld>
            <a:endParaRPr lang="en-US" dirty="0"/>
          </a:p>
        </p:txBody>
      </p:sp>
    </p:spTree>
    <p:extLst>
      <p:ext uri="{BB962C8B-B14F-4D97-AF65-F5344CB8AC3E}">
        <p14:creationId xmlns:p14="http://schemas.microsoft.com/office/powerpoint/2010/main" val="171933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01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22C47A0-3538-41A9-B549-1DF41EAF07BC}" type="datetimeFigureOut">
              <a:rPr lang="en-US"/>
              <a:pPr>
                <a:defRPr/>
              </a:pPr>
              <a:t>6/26/2018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E3CC3390-EB95-41E0-83DF-686A475B3755}" type="slidenum">
              <a:rPr lang="en-US"/>
              <a:pPr>
                <a:defRPr/>
              </a:pPr>
              <a:t>‹#›</a:t>
            </a:fld>
            <a:endParaRPr lang="en-US" dirty="0"/>
          </a:p>
        </p:txBody>
      </p:sp>
    </p:spTree>
    <p:extLst>
      <p:ext uri="{BB962C8B-B14F-4D97-AF65-F5344CB8AC3E}">
        <p14:creationId xmlns:p14="http://schemas.microsoft.com/office/powerpoint/2010/main" val="345051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386342"/>
            <a:ext cx="3867150" cy="3807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86342"/>
            <a:ext cx="3867150" cy="3807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41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15875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2474793"/>
            <a:ext cx="386873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3298705"/>
            <a:ext cx="3868737" cy="2877808"/>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474793"/>
            <a:ext cx="38877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3298705"/>
            <a:ext cx="3887788" cy="2877808"/>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529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78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11215"/>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841441"/>
            <a:ext cx="4629150" cy="434370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1600">
                <a:solidFill>
                  <a:srgbClr val="84BD0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911415"/>
            <a:ext cx="2949575" cy="327372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69622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11215"/>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841441"/>
            <a:ext cx="4629150" cy="4343700"/>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911415"/>
            <a:ext cx="2949575" cy="327372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815876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33888" y="365125"/>
            <a:ext cx="40814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433888" y="3235325"/>
            <a:ext cx="4081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Edit Master text styles</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rtl="0" eaLnBrk="1" fontAlgn="base" hangingPunct="1">
        <a:lnSpc>
          <a:spcPct val="90000"/>
        </a:lnSpc>
        <a:spcBef>
          <a:spcPct val="0"/>
        </a:spcBef>
        <a:spcAft>
          <a:spcPct val="0"/>
        </a:spcAft>
        <a:defRPr sz="4400" kern="1200">
          <a:solidFill>
            <a:schemeClr val="bg1"/>
          </a:solidFill>
          <a:latin typeface="+mj-lt"/>
          <a:ea typeface="+mj-ea"/>
          <a:cs typeface="+mj-cs"/>
        </a:defRPr>
      </a:lvl1pPr>
      <a:lvl2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2pPr>
      <a:lvl3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3pPr>
      <a:lvl4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4pPr>
      <a:lvl5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5pPr>
      <a:lvl6pPr marL="4572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6pPr>
      <a:lvl7pPr marL="9144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7pPr>
      <a:lvl8pPr marL="13716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8pPr>
      <a:lvl9pPr marL="18288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9pPr>
    </p:titleStyle>
    <p:bodyStyle>
      <a:lvl1pPr algn="l" rtl="0" eaLnBrk="1" fontAlgn="base" hangingPunct="1">
        <a:lnSpc>
          <a:spcPct val="90000"/>
        </a:lnSpc>
        <a:spcBef>
          <a:spcPts val="1000"/>
        </a:spcBef>
        <a:spcAft>
          <a:spcPct val="0"/>
        </a:spcAft>
        <a:defRPr sz="2400" kern="1200">
          <a:solidFill>
            <a:srgbClr val="00A9CE"/>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11493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2609850"/>
            <a:ext cx="78867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7" r:id="rId1"/>
    <p:sldLayoutId id="2147483706" r:id="rId2"/>
    <p:sldLayoutId id="2147483698" r:id="rId3"/>
    <p:sldLayoutId id="2147483699" r:id="rId4"/>
    <p:sldLayoutId id="2147483700" r:id="rId5"/>
    <p:sldLayoutId id="2147483701" r:id="rId6"/>
    <p:sldLayoutId id="2147483702" r:id="rId7"/>
  </p:sldLayoutIdLst>
  <p:txStyles>
    <p:titleStyle>
      <a:lvl1pPr algn="l" rtl="0" eaLnBrk="0" fontAlgn="base" hangingPunct="0">
        <a:lnSpc>
          <a:spcPct val="90000"/>
        </a:lnSpc>
        <a:spcBef>
          <a:spcPct val="0"/>
        </a:spcBef>
        <a:spcAft>
          <a:spcPct val="0"/>
        </a:spcAft>
        <a:defRPr sz="4000" kern="1200">
          <a:solidFill>
            <a:srgbClr val="00629B"/>
          </a:solidFill>
          <a:latin typeface="+mj-lt"/>
          <a:ea typeface="+mj-ea"/>
          <a:cs typeface="+mj-cs"/>
        </a:defRPr>
      </a:lvl1pPr>
      <a:lvl2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2pPr>
      <a:lvl3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3pPr>
      <a:lvl4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4pPr>
      <a:lvl5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5pPr>
      <a:lvl6pPr marL="457200" algn="l" rtl="0" fontAlgn="base">
        <a:lnSpc>
          <a:spcPct val="90000"/>
        </a:lnSpc>
        <a:spcBef>
          <a:spcPct val="0"/>
        </a:spcBef>
        <a:spcAft>
          <a:spcPct val="0"/>
        </a:spcAft>
        <a:defRPr sz="4000">
          <a:solidFill>
            <a:srgbClr val="00629B"/>
          </a:solidFill>
          <a:latin typeface="Montserrat" panose="00000500000000000000" pitchFamily="50" charset="0"/>
        </a:defRPr>
      </a:lvl6pPr>
      <a:lvl7pPr marL="914400" algn="l" rtl="0" fontAlgn="base">
        <a:lnSpc>
          <a:spcPct val="90000"/>
        </a:lnSpc>
        <a:spcBef>
          <a:spcPct val="0"/>
        </a:spcBef>
        <a:spcAft>
          <a:spcPct val="0"/>
        </a:spcAft>
        <a:defRPr sz="4000">
          <a:solidFill>
            <a:srgbClr val="00629B"/>
          </a:solidFill>
          <a:latin typeface="Montserrat" panose="00000500000000000000" pitchFamily="50" charset="0"/>
        </a:defRPr>
      </a:lvl7pPr>
      <a:lvl8pPr marL="1371600" algn="l" rtl="0" fontAlgn="base">
        <a:lnSpc>
          <a:spcPct val="90000"/>
        </a:lnSpc>
        <a:spcBef>
          <a:spcPct val="0"/>
        </a:spcBef>
        <a:spcAft>
          <a:spcPct val="0"/>
        </a:spcAft>
        <a:defRPr sz="4000">
          <a:solidFill>
            <a:srgbClr val="00629B"/>
          </a:solidFill>
          <a:latin typeface="Montserrat" panose="00000500000000000000" pitchFamily="50" charset="0"/>
        </a:defRPr>
      </a:lvl8pPr>
      <a:lvl9pPr marL="1828800" algn="l" rtl="0" fontAlgn="base">
        <a:lnSpc>
          <a:spcPct val="90000"/>
        </a:lnSpc>
        <a:spcBef>
          <a:spcPct val="0"/>
        </a:spcBef>
        <a:spcAft>
          <a:spcPct val="0"/>
        </a:spcAft>
        <a:defRPr sz="4000">
          <a:solidFill>
            <a:srgbClr val="00629B"/>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Williael@dhec.sc.gov" TargetMode="External"/><Relationship Id="rId2" Type="http://schemas.openxmlformats.org/officeDocument/2006/relationships/hyperlink" Target="mailto:taylorjj@dhec.sc.gov"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mailto:JUAREZKN@dhec.sc.gov" TargetMode="External"/><Relationship Id="rId2" Type="http://schemas.openxmlformats.org/officeDocument/2006/relationships/hyperlink" Target="mailto:morriscr@dhec.sc.gov"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merriam-webster.com/dictionary/resid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564063" y="905174"/>
            <a:ext cx="4381500" cy="1743135"/>
          </a:xfrm>
        </p:spPr>
        <p:txBody>
          <a:bodyPr/>
          <a:lstStyle/>
          <a:p>
            <a:pPr eaLnBrk="1" hangingPunct="1"/>
            <a:r>
              <a:rPr lang="en-US" altLang="en-US" sz="1800" dirty="0" smtClean="0"/>
              <a:t>Bureau of Health Facilities Licensing</a:t>
            </a:r>
            <a:br>
              <a:rPr lang="en-US" altLang="en-US" sz="1800" dirty="0" smtClean="0"/>
            </a:br>
            <a:r>
              <a:rPr lang="en-US" altLang="en-US" dirty="0" smtClean="0"/>
              <a:t/>
            </a:r>
            <a:br>
              <a:rPr lang="en-US" altLang="en-US" dirty="0" smtClean="0"/>
            </a:br>
            <a:r>
              <a:rPr lang="en-US" altLang="en-US" dirty="0" smtClean="0"/>
              <a:t>61-84 </a:t>
            </a:r>
            <a:r>
              <a:rPr lang="en-US" altLang="en-US" dirty="0" smtClean="0"/>
              <a:t>and HCBS Settings</a:t>
            </a:r>
          </a:p>
        </p:txBody>
      </p:sp>
      <p:sp>
        <p:nvSpPr>
          <p:cNvPr id="6147" name="Subtitle 2"/>
          <p:cNvSpPr>
            <a:spLocks noGrp="1"/>
          </p:cNvSpPr>
          <p:nvPr>
            <p:ph type="subTitle" idx="1"/>
          </p:nvPr>
        </p:nvSpPr>
        <p:spPr>
          <a:xfrm>
            <a:off x="4564063" y="3019425"/>
            <a:ext cx="4381500" cy="750888"/>
          </a:xfrm>
        </p:spPr>
        <p:txBody>
          <a:bodyPr/>
          <a:lstStyle/>
          <a:p>
            <a:pPr eaLnBrk="1" hangingPunct="1"/>
            <a:r>
              <a:rPr lang="en-US" altLang="en-US" dirty="0" smtClean="0"/>
              <a:t>Russell Morrison, LMSW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DDSN Question #2</a:t>
            </a:r>
            <a:endParaRPr lang="en-US" dirty="0"/>
          </a:p>
        </p:txBody>
      </p:sp>
      <p:sp>
        <p:nvSpPr>
          <p:cNvPr id="5" name="Content Placeholder 4"/>
          <p:cNvSpPr>
            <a:spLocks noGrp="1"/>
          </p:cNvSpPr>
          <p:nvPr>
            <p:ph idx="1"/>
          </p:nvPr>
        </p:nvSpPr>
        <p:spPr/>
        <p:txBody>
          <a:bodyPr/>
          <a:lstStyle/>
          <a:p>
            <a:pPr marL="0" indent="0">
              <a:buNone/>
            </a:pPr>
            <a:r>
              <a:rPr lang="en-US" dirty="0">
                <a:solidFill>
                  <a:srgbClr val="00629B"/>
                </a:solidFill>
              </a:rPr>
              <a:t>103.G. – This DHEC regulation requires that a DHEC issued license be conspicuously posted at the facility.  While there is nothing specific in the HCBS settings rule which addresses this, CMS guidance has raised concerns about administrative sorts of documents being conspicuously posted at the facility as it is seen to detract from maintaining a home like environment.</a:t>
            </a:r>
          </a:p>
          <a:p>
            <a:endParaRPr lang="en-US" dirty="0"/>
          </a:p>
        </p:txBody>
      </p:sp>
    </p:spTree>
    <p:extLst>
      <p:ext uri="{BB962C8B-B14F-4D97-AF65-F5344CB8AC3E}">
        <p14:creationId xmlns:p14="http://schemas.microsoft.com/office/powerpoint/2010/main" val="285223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49350"/>
            <a:ext cx="7886700" cy="859559"/>
          </a:xfrm>
        </p:spPr>
        <p:txBody>
          <a:bodyPr/>
          <a:lstStyle/>
          <a:p>
            <a:r>
              <a:rPr lang="en-US" dirty="0" smtClean="0"/>
              <a:t>Section 103.G.1.</a:t>
            </a:r>
            <a:endParaRPr lang="en-US" dirty="0"/>
          </a:p>
        </p:txBody>
      </p:sp>
      <p:sp>
        <p:nvSpPr>
          <p:cNvPr id="5" name="Content Placeholder 4"/>
          <p:cNvSpPr>
            <a:spLocks noGrp="1"/>
          </p:cNvSpPr>
          <p:nvPr>
            <p:ph idx="1"/>
          </p:nvPr>
        </p:nvSpPr>
        <p:spPr>
          <a:xfrm>
            <a:off x="628650" y="2124941"/>
            <a:ext cx="7886700" cy="3567113"/>
          </a:xfrm>
        </p:spPr>
        <p:txBody>
          <a:bodyPr/>
          <a:lstStyle/>
          <a:p>
            <a:pPr marL="0" indent="0">
              <a:buNone/>
            </a:pPr>
            <a:r>
              <a:rPr lang="en-US" sz="2400" dirty="0" smtClean="0"/>
              <a:t>A </a:t>
            </a:r>
            <a:r>
              <a:rPr lang="en-US" sz="2400" dirty="0"/>
              <a:t>license is issued by the Department and shall be </a:t>
            </a:r>
            <a:r>
              <a:rPr lang="en-US" sz="3200" b="1" dirty="0"/>
              <a:t>posted in a conspicuous place in a public area within the facility.</a:t>
            </a:r>
            <a:r>
              <a:rPr lang="en-US" dirty="0"/>
              <a:t> </a:t>
            </a:r>
            <a:endParaRPr lang="en-US" dirty="0" smtClean="0"/>
          </a:p>
          <a:p>
            <a:pPr marL="0" indent="0">
              <a:buNone/>
            </a:pPr>
            <a:endParaRPr lang="en-US" dirty="0"/>
          </a:p>
          <a:p>
            <a:pPr marL="0" indent="0">
              <a:buNone/>
            </a:pPr>
            <a:r>
              <a:rPr lang="en-US" dirty="0" smtClean="0">
                <a:solidFill>
                  <a:srgbClr val="00629B"/>
                </a:solidFill>
              </a:rPr>
              <a:t>S.C. Code Ann. § 44-7-280, “Licenses must be posted in a conspicuous place on the license premises.” This is statutory requirement.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0979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DDSN Question #3</a:t>
            </a:r>
            <a:endParaRPr lang="en-US" dirty="0"/>
          </a:p>
        </p:txBody>
      </p:sp>
      <p:sp>
        <p:nvSpPr>
          <p:cNvPr id="5" name="Content Placeholder 4"/>
          <p:cNvSpPr>
            <a:spLocks noGrp="1"/>
          </p:cNvSpPr>
          <p:nvPr>
            <p:ph idx="1"/>
          </p:nvPr>
        </p:nvSpPr>
        <p:spPr>
          <a:xfrm>
            <a:off x="628650" y="2327564"/>
            <a:ext cx="7886700" cy="3849399"/>
          </a:xfrm>
        </p:spPr>
        <p:txBody>
          <a:bodyPr/>
          <a:lstStyle/>
          <a:p>
            <a:pPr marL="0" indent="0">
              <a:buNone/>
            </a:pPr>
            <a:r>
              <a:rPr lang="en-US" dirty="0">
                <a:solidFill>
                  <a:srgbClr val="00629B"/>
                </a:solidFill>
              </a:rPr>
              <a:t>501.C. – This DHEC regulation indicates that no services shall be provided to individuals who are not residents of the facility.  It is possible that some of the visitors that the HCBS settings rule requires (see 103.D above) could be service recipients from another facility.  As such, they would need services while visiting the facility.</a:t>
            </a:r>
          </a:p>
          <a:p>
            <a:endParaRPr lang="en-US" dirty="0"/>
          </a:p>
        </p:txBody>
      </p:sp>
    </p:spTree>
    <p:extLst>
      <p:ext uri="{BB962C8B-B14F-4D97-AF65-F5344CB8AC3E}">
        <p14:creationId xmlns:p14="http://schemas.microsoft.com/office/powerpoint/2010/main" val="147209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49351"/>
            <a:ext cx="7886700" cy="873414"/>
          </a:xfrm>
        </p:spPr>
        <p:txBody>
          <a:bodyPr/>
          <a:lstStyle/>
          <a:p>
            <a:r>
              <a:rPr lang="en-US" dirty="0" smtClean="0"/>
              <a:t>Section 501.C.</a:t>
            </a:r>
            <a:endParaRPr lang="en-US" dirty="0"/>
          </a:p>
        </p:txBody>
      </p:sp>
      <p:sp>
        <p:nvSpPr>
          <p:cNvPr id="5" name="Content Placeholder 4"/>
          <p:cNvSpPr>
            <a:spLocks noGrp="1"/>
          </p:cNvSpPr>
          <p:nvPr>
            <p:ph idx="1"/>
          </p:nvPr>
        </p:nvSpPr>
        <p:spPr>
          <a:xfrm>
            <a:off x="628650" y="2022765"/>
            <a:ext cx="7886700" cy="3567113"/>
          </a:xfrm>
        </p:spPr>
        <p:txBody>
          <a:bodyPr/>
          <a:lstStyle/>
          <a:p>
            <a:pPr marL="0" indent="0">
              <a:buNone/>
            </a:pPr>
            <a:r>
              <a:rPr lang="en-US" b="1" dirty="0" smtClean="0"/>
              <a:t>No supervision/care/services </a:t>
            </a:r>
            <a:r>
              <a:rPr lang="en-US" b="1" dirty="0"/>
              <a:t>shall be provided to individuals who are not residents of the facility</a:t>
            </a:r>
            <a:r>
              <a:rPr lang="en-US" dirty="0"/>
              <a:t> </a:t>
            </a:r>
            <a:r>
              <a:rPr lang="en-US" dirty="0" smtClean="0"/>
              <a:t>…</a:t>
            </a:r>
          </a:p>
          <a:p>
            <a:pPr marL="0" indent="0">
              <a:buNone/>
            </a:pPr>
            <a:endParaRPr lang="en-US" dirty="0"/>
          </a:p>
          <a:p>
            <a:r>
              <a:rPr lang="en-US" dirty="0" smtClean="0"/>
              <a:t>Does the final rule require facilities to provide supervision/care/to non-residents?</a:t>
            </a:r>
          </a:p>
          <a:p>
            <a:r>
              <a:rPr lang="en-US" dirty="0" smtClean="0"/>
              <a:t>Is the visitor’s (home) provider responsible for ensuring he/she receives appropriate supervision/care/services?</a:t>
            </a:r>
            <a:endParaRPr lang="en-US" dirty="0"/>
          </a:p>
        </p:txBody>
      </p:sp>
    </p:spTree>
    <p:extLst>
      <p:ext uri="{BB962C8B-B14F-4D97-AF65-F5344CB8AC3E}">
        <p14:creationId xmlns:p14="http://schemas.microsoft.com/office/powerpoint/2010/main" val="107992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DDSN Question #4</a:t>
            </a:r>
            <a:endParaRPr lang="en-US" dirty="0"/>
          </a:p>
        </p:txBody>
      </p:sp>
      <p:sp>
        <p:nvSpPr>
          <p:cNvPr id="5" name="Content Placeholder 4"/>
          <p:cNvSpPr>
            <a:spLocks noGrp="1"/>
          </p:cNvSpPr>
          <p:nvPr>
            <p:ph idx="1"/>
          </p:nvPr>
        </p:nvSpPr>
        <p:spPr>
          <a:xfrm>
            <a:off x="628650" y="2474914"/>
            <a:ext cx="7886700" cy="3702050"/>
          </a:xfrm>
        </p:spPr>
        <p:txBody>
          <a:bodyPr/>
          <a:lstStyle/>
          <a:p>
            <a:pPr marL="0" indent="0">
              <a:buNone/>
            </a:pPr>
            <a:r>
              <a:rPr lang="en-US" dirty="0">
                <a:solidFill>
                  <a:srgbClr val="00629B"/>
                </a:solidFill>
              </a:rPr>
              <a:t>1303.F. – This DHEC regulation indicates that meals should be provided in accordance with explicit menus.  The HCBS settings rule requires that individuals receiving HCBS have access to any food they want at any time (441.301 ( c)(4)(C) ). </a:t>
            </a:r>
          </a:p>
        </p:txBody>
      </p:sp>
    </p:spTree>
    <p:extLst>
      <p:ext uri="{BB962C8B-B14F-4D97-AF65-F5344CB8AC3E}">
        <p14:creationId xmlns:p14="http://schemas.microsoft.com/office/powerpoint/2010/main" val="355651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49351"/>
            <a:ext cx="7886700" cy="734868"/>
          </a:xfrm>
        </p:spPr>
        <p:txBody>
          <a:bodyPr/>
          <a:lstStyle/>
          <a:p>
            <a:r>
              <a:rPr lang="en-US" dirty="0" smtClean="0"/>
              <a:t>Section 1303.F. &amp; G</a:t>
            </a:r>
            <a:endParaRPr lang="en-US" dirty="0"/>
          </a:p>
        </p:txBody>
      </p:sp>
      <p:sp>
        <p:nvSpPr>
          <p:cNvPr id="5" name="Content Placeholder 4"/>
          <p:cNvSpPr>
            <a:spLocks noGrp="1"/>
          </p:cNvSpPr>
          <p:nvPr>
            <p:ph idx="1"/>
          </p:nvPr>
        </p:nvSpPr>
        <p:spPr>
          <a:xfrm>
            <a:off x="628650" y="2064328"/>
            <a:ext cx="7886700" cy="4112636"/>
          </a:xfrm>
        </p:spPr>
        <p:txBody>
          <a:bodyPr/>
          <a:lstStyle/>
          <a:p>
            <a:pPr marL="0" indent="0">
              <a:buNone/>
            </a:pPr>
            <a:r>
              <a:rPr lang="en-US" sz="2000" dirty="0" smtClean="0"/>
              <a:t>F. </a:t>
            </a:r>
            <a:r>
              <a:rPr lang="en-US" sz="2400" b="1" dirty="0" smtClean="0"/>
              <a:t>Specific </a:t>
            </a:r>
            <a:r>
              <a:rPr lang="en-US" sz="2400" b="1" dirty="0"/>
              <a:t>times for serving meals </a:t>
            </a:r>
            <a:r>
              <a:rPr lang="en-US" sz="2400" dirty="0"/>
              <a:t>shall be </a:t>
            </a:r>
            <a:r>
              <a:rPr lang="en-US" sz="2400" b="1" dirty="0"/>
              <a:t>established, documented </a:t>
            </a:r>
            <a:r>
              <a:rPr lang="en-US" sz="2000" dirty="0"/>
              <a:t>on a posted menu, and followed</a:t>
            </a:r>
            <a:r>
              <a:rPr lang="en-US" sz="2000" dirty="0" smtClean="0"/>
              <a:t>.</a:t>
            </a:r>
          </a:p>
          <a:p>
            <a:pPr marL="0" indent="0">
              <a:buNone/>
            </a:pPr>
            <a:r>
              <a:rPr lang="en-US" sz="2000" dirty="0"/>
              <a:t>G. Suitable</a:t>
            </a:r>
            <a:r>
              <a:rPr lang="en-US" sz="2000" b="1" dirty="0"/>
              <a:t> </a:t>
            </a:r>
            <a:r>
              <a:rPr lang="en-US" sz="2400" b="1" dirty="0"/>
              <a:t>food and snacks shall be available and offered between meals</a:t>
            </a:r>
            <a:r>
              <a:rPr lang="en-US" sz="2000" b="1" dirty="0"/>
              <a:t> </a:t>
            </a:r>
            <a:r>
              <a:rPr lang="en-US" sz="2000" dirty="0"/>
              <a:t>at no additional cost to the residents. </a:t>
            </a:r>
            <a:endParaRPr lang="en-US" sz="2000" dirty="0" smtClean="0"/>
          </a:p>
          <a:p>
            <a:endParaRPr lang="en-US" dirty="0"/>
          </a:p>
          <a:p>
            <a:r>
              <a:rPr lang="en-US" sz="2000" dirty="0" smtClean="0"/>
              <a:t>Does not prevent facilities from providing residents to access to food at any time.</a:t>
            </a:r>
          </a:p>
          <a:p>
            <a:r>
              <a:rPr lang="en-US" sz="2000" dirty="0" smtClean="0"/>
              <a:t>Does not inhibit residents from having freedom and support to control their own schedules.</a:t>
            </a:r>
            <a:endParaRPr lang="en-US" sz="2000" dirty="0"/>
          </a:p>
        </p:txBody>
      </p:sp>
    </p:spTree>
    <p:extLst>
      <p:ext uri="{BB962C8B-B14F-4D97-AF65-F5344CB8AC3E}">
        <p14:creationId xmlns:p14="http://schemas.microsoft.com/office/powerpoint/2010/main" val="91005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DDSN Question #5</a:t>
            </a:r>
            <a:endParaRPr lang="en-US" dirty="0"/>
          </a:p>
        </p:txBody>
      </p:sp>
      <p:sp>
        <p:nvSpPr>
          <p:cNvPr id="5" name="Content Placeholder 4"/>
          <p:cNvSpPr>
            <a:spLocks noGrp="1"/>
          </p:cNvSpPr>
          <p:nvPr>
            <p:ph idx="1"/>
          </p:nvPr>
        </p:nvSpPr>
        <p:spPr>
          <a:xfrm>
            <a:off x="628650" y="2355274"/>
            <a:ext cx="7886700" cy="3821690"/>
          </a:xfrm>
        </p:spPr>
        <p:txBody>
          <a:bodyPr/>
          <a:lstStyle/>
          <a:p>
            <a:pPr marL="0" indent="0">
              <a:buNone/>
            </a:pPr>
            <a:r>
              <a:rPr lang="en-US" dirty="0">
                <a:solidFill>
                  <a:srgbClr val="00629B"/>
                </a:solidFill>
              </a:rPr>
              <a:t>1303.H. – This DHEC regulation indicates that meals should be eaten in the dining room at a regular meal time.  As noted in 1303.F., the HCBS settings rule requires that individuals receiving HCBS have access to food any time.</a:t>
            </a:r>
          </a:p>
          <a:p>
            <a:endParaRPr lang="en-US" dirty="0">
              <a:solidFill>
                <a:srgbClr val="00629B"/>
              </a:solidFill>
            </a:endParaRPr>
          </a:p>
        </p:txBody>
      </p:sp>
    </p:spTree>
    <p:extLst>
      <p:ext uri="{BB962C8B-B14F-4D97-AF65-F5344CB8AC3E}">
        <p14:creationId xmlns:p14="http://schemas.microsoft.com/office/powerpoint/2010/main" val="418231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49350"/>
            <a:ext cx="7886700" cy="665595"/>
          </a:xfrm>
        </p:spPr>
        <p:txBody>
          <a:bodyPr/>
          <a:lstStyle/>
          <a:p>
            <a:r>
              <a:rPr lang="en-US" dirty="0" smtClean="0"/>
              <a:t>Section 1303.H.</a:t>
            </a:r>
            <a:endParaRPr lang="en-US" dirty="0"/>
          </a:p>
        </p:txBody>
      </p:sp>
      <p:sp>
        <p:nvSpPr>
          <p:cNvPr id="5" name="Content Placeholder 4"/>
          <p:cNvSpPr>
            <a:spLocks noGrp="1"/>
          </p:cNvSpPr>
          <p:nvPr>
            <p:ph idx="1"/>
          </p:nvPr>
        </p:nvSpPr>
        <p:spPr>
          <a:xfrm>
            <a:off x="628650" y="2055668"/>
            <a:ext cx="7886700" cy="3567113"/>
          </a:xfrm>
        </p:spPr>
        <p:txBody>
          <a:bodyPr/>
          <a:lstStyle/>
          <a:p>
            <a:pPr marL="0" indent="0">
              <a:buNone/>
            </a:pPr>
            <a:r>
              <a:rPr lang="en-US" sz="2400" b="1" dirty="0" smtClean="0"/>
              <a:t>Residents </a:t>
            </a:r>
            <a:r>
              <a:rPr lang="en-US" sz="2400" b="1" dirty="0"/>
              <a:t>shall be encouraged to eat in the dining room at mealtime. </a:t>
            </a:r>
            <a:r>
              <a:rPr lang="en-US" sz="2000" dirty="0"/>
              <a:t>Tray service shall be permitted when the resident is medically unable to access the dining area for meals, or if the facility has received written notice from the resident/responsible party of a preference to receive tray service, in which case it may be provided on an occasional basis unless otherwise indicated in the facility’s policies and procedures. Under no circumstances, may staff members utilize tray service for their own convenience. </a:t>
            </a:r>
            <a:endParaRPr lang="en-US" sz="2000" dirty="0" smtClean="0"/>
          </a:p>
          <a:p>
            <a:pPr marL="0" indent="0">
              <a:buNone/>
            </a:pPr>
            <a:endParaRPr lang="en-US" sz="2000" dirty="0"/>
          </a:p>
          <a:p>
            <a:r>
              <a:rPr lang="en-US" sz="2000" dirty="0" smtClean="0"/>
              <a:t>Does not prevent facilities from providing residents access to food at any time.</a:t>
            </a:r>
          </a:p>
          <a:p>
            <a:r>
              <a:rPr lang="en-US" sz="2000" dirty="0" smtClean="0"/>
              <a:t>Simply requires facilities to encourage residents to eat in the dining room at mealtime.</a:t>
            </a:r>
            <a:endParaRPr lang="en-US" sz="2000" dirty="0"/>
          </a:p>
        </p:txBody>
      </p:sp>
    </p:spTree>
    <p:extLst>
      <p:ext uri="{BB962C8B-B14F-4D97-AF65-F5344CB8AC3E}">
        <p14:creationId xmlns:p14="http://schemas.microsoft.com/office/powerpoint/2010/main" val="365805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4481383" y="1535741"/>
            <a:ext cx="445366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457200" eaLnBrk="0" fontAlgn="base" hangingPunct="0">
              <a:spcBef>
                <a:spcPct val="0"/>
              </a:spcBef>
              <a:spcAft>
                <a:spcPct val="0"/>
              </a:spcAft>
              <a:defRPr>
                <a:solidFill>
                  <a:schemeClr val="tx1"/>
                </a:solidFill>
                <a:latin typeface="Open Sans" panose="020B0606030504020204" pitchFamily="34" charset="0"/>
              </a:defRPr>
            </a:lvl6pPr>
            <a:lvl7pPr marL="2971800" indent="-228600" defTabSz="457200" eaLnBrk="0" fontAlgn="base" hangingPunct="0">
              <a:spcBef>
                <a:spcPct val="0"/>
              </a:spcBef>
              <a:spcAft>
                <a:spcPct val="0"/>
              </a:spcAft>
              <a:defRPr>
                <a:solidFill>
                  <a:schemeClr val="tx1"/>
                </a:solidFill>
                <a:latin typeface="Open Sans" panose="020B0606030504020204" pitchFamily="34" charset="0"/>
              </a:defRPr>
            </a:lvl7pPr>
            <a:lvl8pPr marL="3429000" indent="-228600" defTabSz="457200" eaLnBrk="0" fontAlgn="base" hangingPunct="0">
              <a:spcBef>
                <a:spcPct val="0"/>
              </a:spcBef>
              <a:spcAft>
                <a:spcPct val="0"/>
              </a:spcAft>
              <a:defRPr>
                <a:solidFill>
                  <a:schemeClr val="tx1"/>
                </a:solidFill>
                <a:latin typeface="Open Sans" panose="020B0606030504020204" pitchFamily="34" charset="0"/>
              </a:defRPr>
            </a:lvl8pPr>
            <a:lvl9pPr marL="3886200" indent="-228600" defTabSz="457200" eaLnBrk="0" fontAlgn="base" hangingPunct="0">
              <a:spcBef>
                <a:spcPct val="0"/>
              </a:spcBef>
              <a:spcAft>
                <a:spcPct val="0"/>
              </a:spcAft>
              <a:defRPr>
                <a:solidFill>
                  <a:schemeClr val="tx1"/>
                </a:solidFill>
                <a:latin typeface="Open Sans" panose="020B0606030504020204" pitchFamily="34" charset="0"/>
              </a:defRPr>
            </a:lvl9pPr>
          </a:lstStyle>
          <a:p>
            <a:r>
              <a:rPr lang="en-US" altLang="en-US" dirty="0" smtClean="0">
                <a:solidFill>
                  <a:srgbClr val="00629B"/>
                </a:solidFill>
              </a:rPr>
              <a:t>JoMonica Taylor, Support Manager</a:t>
            </a:r>
          </a:p>
          <a:p>
            <a:r>
              <a:rPr lang="en-US" altLang="en-US" dirty="0" smtClean="0">
                <a:solidFill>
                  <a:srgbClr val="00629B"/>
                </a:solidFill>
              </a:rPr>
              <a:t>Email</a:t>
            </a:r>
            <a:r>
              <a:rPr lang="en-US" altLang="en-US" dirty="0">
                <a:solidFill>
                  <a:srgbClr val="00629B"/>
                </a:solidFill>
              </a:rPr>
              <a:t>: </a:t>
            </a:r>
            <a:r>
              <a:rPr lang="en-US" altLang="en-US" dirty="0" smtClean="0">
                <a:solidFill>
                  <a:srgbClr val="00629B"/>
                </a:solidFill>
                <a:hlinkClick r:id="rId2"/>
              </a:rPr>
              <a:t>taylorjj@dhec.sc.gov</a:t>
            </a:r>
            <a:endParaRPr lang="en-US" altLang="en-US" dirty="0" smtClean="0">
              <a:solidFill>
                <a:srgbClr val="00629B"/>
              </a:solidFill>
            </a:endParaRPr>
          </a:p>
          <a:p>
            <a:endParaRPr lang="en-US" altLang="en-US" dirty="0" smtClean="0">
              <a:solidFill>
                <a:srgbClr val="00629B"/>
              </a:solidFill>
            </a:endParaRPr>
          </a:p>
          <a:p>
            <a:r>
              <a:rPr lang="en-US" altLang="en-US" dirty="0" smtClean="0">
                <a:solidFill>
                  <a:srgbClr val="00629B"/>
                </a:solidFill>
              </a:rPr>
              <a:t>Everette Williams, Support Manager</a:t>
            </a:r>
          </a:p>
          <a:p>
            <a:r>
              <a:rPr lang="en-US" altLang="en-US" dirty="0" smtClean="0">
                <a:solidFill>
                  <a:srgbClr val="00629B"/>
                </a:solidFill>
              </a:rPr>
              <a:t>Email: </a:t>
            </a:r>
            <a:r>
              <a:rPr lang="en-US" altLang="en-US" dirty="0" smtClean="0">
                <a:solidFill>
                  <a:srgbClr val="00629B"/>
                </a:solidFill>
                <a:hlinkClick r:id="rId3"/>
              </a:rPr>
              <a:t>Williael@dhec.sc.gov</a:t>
            </a:r>
            <a:endParaRPr lang="en-US" altLang="en-US" dirty="0" smtClean="0">
              <a:solidFill>
                <a:srgbClr val="00629B"/>
              </a:solidFill>
            </a:endParaRPr>
          </a:p>
          <a:p>
            <a:endParaRPr lang="en-US" altLang="en-US" dirty="0" smtClean="0">
              <a:solidFill>
                <a:srgbClr val="00629B"/>
              </a:solidFill>
            </a:endParaRPr>
          </a:p>
          <a:p>
            <a:r>
              <a:rPr lang="en-US" altLang="en-US" dirty="0" smtClean="0">
                <a:solidFill>
                  <a:srgbClr val="00629B"/>
                </a:solidFill>
              </a:rPr>
              <a:t>Community Care Oversight Division</a:t>
            </a:r>
          </a:p>
          <a:p>
            <a:r>
              <a:rPr lang="en-US" altLang="en-US" dirty="0" smtClean="0">
                <a:solidFill>
                  <a:srgbClr val="00629B"/>
                </a:solidFill>
              </a:rPr>
              <a:t>Phone: (803) 545-4370</a:t>
            </a:r>
          </a:p>
          <a:p>
            <a:endParaRPr lang="en-US" altLang="en-US" dirty="0">
              <a:solidFill>
                <a:srgbClr val="00629B"/>
              </a:solidFill>
            </a:endParaRPr>
          </a:p>
        </p:txBody>
      </p:sp>
    </p:spTree>
    <p:extLst>
      <p:ext uri="{BB962C8B-B14F-4D97-AF65-F5344CB8AC3E}">
        <p14:creationId xmlns:p14="http://schemas.microsoft.com/office/powerpoint/2010/main" val="1199495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4437063" y="1506538"/>
            <a:ext cx="44815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457200" eaLnBrk="0" fontAlgn="base" hangingPunct="0">
              <a:spcBef>
                <a:spcPct val="0"/>
              </a:spcBef>
              <a:spcAft>
                <a:spcPct val="0"/>
              </a:spcAft>
              <a:defRPr>
                <a:solidFill>
                  <a:schemeClr val="tx1"/>
                </a:solidFill>
                <a:latin typeface="Open Sans" panose="020B0606030504020204" pitchFamily="34" charset="0"/>
              </a:defRPr>
            </a:lvl6pPr>
            <a:lvl7pPr marL="2971800" indent="-228600" defTabSz="457200" eaLnBrk="0" fontAlgn="base" hangingPunct="0">
              <a:spcBef>
                <a:spcPct val="0"/>
              </a:spcBef>
              <a:spcAft>
                <a:spcPct val="0"/>
              </a:spcAft>
              <a:defRPr>
                <a:solidFill>
                  <a:schemeClr val="tx1"/>
                </a:solidFill>
                <a:latin typeface="Open Sans" panose="020B0606030504020204" pitchFamily="34" charset="0"/>
              </a:defRPr>
            </a:lvl7pPr>
            <a:lvl8pPr marL="3429000" indent="-228600" defTabSz="457200" eaLnBrk="0" fontAlgn="base" hangingPunct="0">
              <a:spcBef>
                <a:spcPct val="0"/>
              </a:spcBef>
              <a:spcAft>
                <a:spcPct val="0"/>
              </a:spcAft>
              <a:defRPr>
                <a:solidFill>
                  <a:schemeClr val="tx1"/>
                </a:solidFill>
                <a:latin typeface="Open Sans" panose="020B0606030504020204" pitchFamily="34" charset="0"/>
              </a:defRPr>
            </a:lvl8pPr>
            <a:lvl9pPr marL="3886200" indent="-228600" defTabSz="457200" eaLnBrk="0" fontAlgn="base" hangingPunct="0">
              <a:spcBef>
                <a:spcPct val="0"/>
              </a:spcBef>
              <a:spcAft>
                <a:spcPct val="0"/>
              </a:spcAft>
              <a:defRPr>
                <a:solidFill>
                  <a:schemeClr val="tx1"/>
                </a:solidFill>
                <a:latin typeface="Open Sans" panose="020B0606030504020204" pitchFamily="34" charset="0"/>
              </a:defRPr>
            </a:lvl9pPr>
          </a:lstStyle>
          <a:p>
            <a:r>
              <a:rPr lang="en-US" altLang="en-US" dirty="0" smtClean="0">
                <a:solidFill>
                  <a:srgbClr val="00629B"/>
                </a:solidFill>
              </a:rPr>
              <a:t>Russell Morrison, Director</a:t>
            </a:r>
          </a:p>
          <a:p>
            <a:r>
              <a:rPr lang="en-US" altLang="en-US" dirty="0">
                <a:solidFill>
                  <a:srgbClr val="00629B"/>
                </a:solidFill>
              </a:rPr>
              <a:t>E-mail: </a:t>
            </a:r>
            <a:r>
              <a:rPr lang="en-US" altLang="en-US" dirty="0" smtClean="0">
                <a:solidFill>
                  <a:srgbClr val="00629B"/>
                </a:solidFill>
                <a:hlinkClick r:id="rId2"/>
              </a:rPr>
              <a:t>morriscr@dhec.sc.gov</a:t>
            </a:r>
            <a:endParaRPr lang="en-US" altLang="en-US" dirty="0" smtClean="0">
              <a:solidFill>
                <a:srgbClr val="00629B"/>
              </a:solidFill>
            </a:endParaRPr>
          </a:p>
          <a:p>
            <a:endParaRPr lang="en-US" altLang="en-US" dirty="0" smtClean="0">
              <a:solidFill>
                <a:srgbClr val="00629B"/>
              </a:solidFill>
            </a:endParaRPr>
          </a:p>
          <a:p>
            <a:r>
              <a:rPr lang="en-US" altLang="en-US" dirty="0" smtClean="0">
                <a:solidFill>
                  <a:srgbClr val="00629B"/>
                </a:solidFill>
              </a:rPr>
              <a:t>Kristen </a:t>
            </a:r>
            <a:r>
              <a:rPr lang="en-US" altLang="en-US" dirty="0" err="1" smtClean="0">
                <a:solidFill>
                  <a:srgbClr val="00629B"/>
                </a:solidFill>
              </a:rPr>
              <a:t>Kollu</a:t>
            </a:r>
            <a:r>
              <a:rPr lang="en-US" altLang="en-US" dirty="0" smtClean="0">
                <a:solidFill>
                  <a:srgbClr val="00629B"/>
                </a:solidFill>
              </a:rPr>
              <a:t>, Field Manager</a:t>
            </a:r>
          </a:p>
          <a:p>
            <a:r>
              <a:rPr lang="en-US" altLang="en-US" dirty="0" smtClean="0">
                <a:solidFill>
                  <a:srgbClr val="00629B"/>
                </a:solidFill>
              </a:rPr>
              <a:t>Email</a:t>
            </a:r>
            <a:r>
              <a:rPr lang="en-US" altLang="en-US" dirty="0">
                <a:solidFill>
                  <a:srgbClr val="00629B"/>
                </a:solidFill>
              </a:rPr>
              <a:t>: </a:t>
            </a:r>
            <a:r>
              <a:rPr lang="en-US" altLang="en-US" dirty="0" smtClean="0">
                <a:solidFill>
                  <a:srgbClr val="00629B"/>
                </a:solidFill>
                <a:hlinkClick r:id="rId3"/>
              </a:rPr>
              <a:t>JUAREZKN@dhec.sc.gov</a:t>
            </a:r>
            <a:endParaRPr lang="en-US" altLang="en-US" dirty="0" smtClean="0">
              <a:solidFill>
                <a:srgbClr val="00629B"/>
              </a:solidFill>
            </a:endParaRPr>
          </a:p>
          <a:p>
            <a:endParaRPr lang="en-US" altLang="en-US" dirty="0">
              <a:solidFill>
                <a:srgbClr val="00629B"/>
              </a:solidFill>
            </a:endParaRPr>
          </a:p>
          <a:p>
            <a:r>
              <a:rPr lang="en-US" altLang="en-US" dirty="0">
                <a:solidFill>
                  <a:srgbClr val="00629B"/>
                </a:solidFill>
              </a:rPr>
              <a:t>Community Care Oversight Division</a:t>
            </a:r>
          </a:p>
          <a:p>
            <a:r>
              <a:rPr lang="en-US" altLang="en-US" dirty="0">
                <a:solidFill>
                  <a:srgbClr val="00629B"/>
                </a:solidFill>
              </a:rPr>
              <a:t>Phone: (803) </a:t>
            </a:r>
            <a:r>
              <a:rPr lang="en-US" altLang="en-US" dirty="0" smtClean="0">
                <a:solidFill>
                  <a:srgbClr val="00629B"/>
                </a:solidFill>
              </a:rPr>
              <a:t>545-4370</a:t>
            </a:r>
            <a:endParaRPr lang="en-US" altLang="en-US" dirty="0">
              <a:solidFill>
                <a:srgbClr val="00629B"/>
              </a:solidFill>
            </a:endParaRPr>
          </a:p>
        </p:txBody>
      </p:sp>
    </p:spTree>
    <p:extLst>
      <p:ext uri="{BB962C8B-B14F-4D97-AF65-F5344CB8AC3E}">
        <p14:creationId xmlns:p14="http://schemas.microsoft.com/office/powerpoint/2010/main" val="904402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8650" y="1149351"/>
            <a:ext cx="7135124" cy="644944"/>
          </a:xfrm>
        </p:spPr>
        <p:txBody>
          <a:bodyPr/>
          <a:lstStyle/>
          <a:p>
            <a:r>
              <a:rPr lang="en-US" sz="3600" dirty="0" smtClean="0"/>
              <a:t>DDSN Question #1</a:t>
            </a:r>
            <a:endParaRPr lang="en-US" sz="3600" dirty="0"/>
          </a:p>
        </p:txBody>
      </p:sp>
      <p:sp>
        <p:nvSpPr>
          <p:cNvPr id="5" name="Content Placeholder 4"/>
          <p:cNvSpPr>
            <a:spLocks noGrp="1"/>
          </p:cNvSpPr>
          <p:nvPr>
            <p:ph idx="1"/>
          </p:nvPr>
        </p:nvSpPr>
        <p:spPr>
          <a:xfrm>
            <a:off x="628650" y="1928364"/>
            <a:ext cx="7886700" cy="3567113"/>
          </a:xfrm>
        </p:spPr>
        <p:txBody>
          <a:bodyPr/>
          <a:lstStyle/>
          <a:p>
            <a:pPr marL="0" indent="0">
              <a:buNone/>
            </a:pPr>
            <a:r>
              <a:rPr lang="en-US" dirty="0" smtClean="0">
                <a:solidFill>
                  <a:srgbClr val="00629B"/>
                </a:solidFill>
                <a:latin typeface="Open Sans" panose="020B0606030504020204" pitchFamily="34" charset="0"/>
                <a:ea typeface="Open Sans" panose="020B0606030504020204" pitchFamily="34" charset="0"/>
                <a:cs typeface="Open Sans" panose="020B0606030504020204" pitchFamily="34" charset="0"/>
              </a:rPr>
              <a:t>103. D – The </a:t>
            </a:r>
            <a:r>
              <a:rPr lang="en-US" dirty="0">
                <a:solidFill>
                  <a:srgbClr val="00629B"/>
                </a:solidFill>
                <a:latin typeface="Open Sans" panose="020B0606030504020204" pitchFamily="34" charset="0"/>
                <a:ea typeface="Open Sans" panose="020B0606030504020204" pitchFamily="34" charset="0"/>
                <a:cs typeface="Open Sans" panose="020B0606030504020204" pitchFamily="34" charset="0"/>
              </a:rPr>
              <a:t>DHEC regulation sets maximum occupancy </a:t>
            </a:r>
            <a:r>
              <a:rPr lang="en-US" dirty="0" smtClean="0">
                <a:solidFill>
                  <a:srgbClr val="00629B"/>
                </a:solidFill>
                <a:latin typeface="Open Sans" panose="020B0606030504020204" pitchFamily="34" charset="0"/>
                <a:ea typeface="Open Sans" panose="020B0606030504020204" pitchFamily="34" charset="0"/>
                <a:cs typeface="Open Sans" panose="020B0606030504020204" pitchFamily="34" charset="0"/>
              </a:rPr>
              <a:t>levels in Section 103.D.  </a:t>
            </a:r>
            <a:r>
              <a:rPr lang="en-US" dirty="0">
                <a:solidFill>
                  <a:srgbClr val="00629B"/>
                </a:solidFill>
                <a:latin typeface="Open Sans" panose="020B0606030504020204" pitchFamily="34" charset="0"/>
                <a:ea typeface="Open Sans" panose="020B0606030504020204" pitchFamily="34" charset="0"/>
                <a:cs typeface="Open Sans" panose="020B0606030504020204" pitchFamily="34" charset="0"/>
              </a:rPr>
              <a:t>While there is a specific exception for staff/volunteers, there is no mention of visitors, especially if those visitors sleep over.  </a:t>
            </a:r>
            <a:endParaRPr lang="en-US" dirty="0" smtClean="0">
              <a:solidFill>
                <a:srgbClr val="00629B"/>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smtClean="0">
                <a:solidFill>
                  <a:srgbClr val="00629B"/>
                </a:solidFill>
                <a:latin typeface="Open Sans" panose="020B0606030504020204" pitchFamily="34" charset="0"/>
                <a:ea typeface="Open Sans" panose="020B0606030504020204" pitchFamily="34" charset="0"/>
                <a:cs typeface="Open Sans" panose="020B0606030504020204" pitchFamily="34" charset="0"/>
              </a:rPr>
              <a:t>The </a:t>
            </a:r>
            <a:r>
              <a:rPr lang="en-US" dirty="0">
                <a:solidFill>
                  <a:srgbClr val="00629B"/>
                </a:solidFill>
                <a:latin typeface="Open Sans" panose="020B0606030504020204" pitchFamily="34" charset="0"/>
                <a:ea typeface="Open Sans" panose="020B0606030504020204" pitchFamily="34" charset="0"/>
                <a:cs typeface="Open Sans" panose="020B0606030504020204" pitchFamily="34" charset="0"/>
              </a:rPr>
              <a:t>HCBS settings rule requires that an individual receiving HCBS be able to have visitors at any time (</a:t>
            </a:r>
            <a:r>
              <a:rPr lang="en-US" dirty="0" smtClean="0">
                <a:solidFill>
                  <a:srgbClr val="00629B"/>
                </a:solidFill>
                <a:latin typeface="Open Sans" panose="020B0606030504020204" pitchFamily="34" charset="0"/>
                <a:ea typeface="Open Sans" panose="020B0606030504020204" pitchFamily="34" charset="0"/>
                <a:cs typeface="Open Sans" panose="020B0606030504020204" pitchFamily="34" charset="0"/>
              </a:rPr>
              <a:t>441.301(c)(</a:t>
            </a:r>
            <a:r>
              <a:rPr lang="en-US" dirty="0">
                <a:solidFill>
                  <a:srgbClr val="00629B"/>
                </a:solidFill>
                <a:latin typeface="Open Sans" panose="020B0606030504020204" pitchFamily="34" charset="0"/>
                <a:ea typeface="Open Sans" panose="020B0606030504020204" pitchFamily="34" charset="0"/>
                <a:cs typeface="Open Sans" panose="020B0606030504020204" pitchFamily="34" charset="0"/>
              </a:rPr>
              <a:t>4)(v)(D)).  Additional guidance issued by CMS indicates that these visitors should be able to sleep over if the HCBS consumer so </a:t>
            </a:r>
            <a:r>
              <a:rPr lang="en-US" dirty="0" smtClean="0">
                <a:solidFill>
                  <a:srgbClr val="00629B"/>
                </a:solidFill>
                <a:latin typeface="Open Sans" panose="020B0606030504020204" pitchFamily="34" charset="0"/>
                <a:ea typeface="Open Sans" panose="020B0606030504020204" pitchFamily="34" charset="0"/>
                <a:cs typeface="Open Sans" panose="020B0606030504020204" pitchFamily="34" charset="0"/>
              </a:rPr>
              <a:t>desires.</a:t>
            </a:r>
            <a:endParaRPr lang="en-US" dirty="0">
              <a:solidFill>
                <a:srgbClr val="00629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546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49351"/>
            <a:ext cx="7886700" cy="463790"/>
          </a:xfrm>
        </p:spPr>
        <p:txBody>
          <a:bodyPr/>
          <a:lstStyle/>
          <a:p>
            <a:r>
              <a:rPr lang="en-US" sz="3200" dirty="0" smtClean="0"/>
              <a:t>Section 100 - Definitions</a:t>
            </a:r>
            <a:endParaRPr lang="en-US" sz="3200" dirty="0"/>
          </a:p>
        </p:txBody>
      </p:sp>
      <p:sp>
        <p:nvSpPr>
          <p:cNvPr id="5" name="Content Placeholder 4"/>
          <p:cNvSpPr>
            <a:spLocks noGrp="1"/>
          </p:cNvSpPr>
          <p:nvPr>
            <p:ph idx="1"/>
          </p:nvPr>
        </p:nvSpPr>
        <p:spPr>
          <a:xfrm>
            <a:off x="628650" y="1773087"/>
            <a:ext cx="7886700" cy="3567113"/>
          </a:xfrm>
        </p:spPr>
        <p:txBody>
          <a:bodyPr/>
          <a:lstStyle/>
          <a:p>
            <a:pPr marL="0" indent="0">
              <a:buNone/>
            </a:pPr>
            <a:r>
              <a:rPr lang="en-US" sz="2000" dirty="0"/>
              <a:t>L. Community Residential Care Facility (CRCF). A facility which offers room and board and which, unlike a boarding house, provides/coordinates a degree of personal care for a period of time in excess of 24 consecutive hours for two or more persons, 18 years old or older, not related to the licensee within the third degree of consanguinity. </a:t>
            </a:r>
            <a:r>
              <a:rPr lang="en-US" sz="2400" b="1" dirty="0"/>
              <a:t>It is designed to accommodate residents’ changing needs and preferences, maximize residents’ dignity, autonomy, privacy, independence, and safety, and encourage family and community involvement. </a:t>
            </a:r>
            <a:r>
              <a:rPr lang="en-US" sz="2000" dirty="0"/>
              <a:t>Included in this definition is any facility (other than a hospital), which offers or represents to the public that it offers a beneficial or protected environment specifically for individuals who have mental illness or disabilities. These facilities may be referred to as “assisted living” provided they meet the above definition of community residential care facility.</a:t>
            </a:r>
          </a:p>
        </p:txBody>
      </p:sp>
    </p:spTree>
    <p:extLst>
      <p:ext uri="{BB962C8B-B14F-4D97-AF65-F5344CB8AC3E}">
        <p14:creationId xmlns:p14="http://schemas.microsoft.com/office/powerpoint/2010/main" val="309706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49351"/>
            <a:ext cx="7886700" cy="463790"/>
          </a:xfrm>
        </p:spPr>
        <p:txBody>
          <a:bodyPr/>
          <a:lstStyle/>
          <a:p>
            <a:r>
              <a:rPr lang="en-US" sz="3200" dirty="0" smtClean="0"/>
              <a:t>Section 100 - Definitions</a:t>
            </a:r>
            <a:endParaRPr lang="en-US" sz="3200" dirty="0"/>
          </a:p>
        </p:txBody>
      </p:sp>
      <p:sp>
        <p:nvSpPr>
          <p:cNvPr id="5" name="Content Placeholder 4"/>
          <p:cNvSpPr>
            <a:spLocks noGrp="1"/>
          </p:cNvSpPr>
          <p:nvPr>
            <p:ph idx="1"/>
          </p:nvPr>
        </p:nvSpPr>
        <p:spPr>
          <a:xfrm>
            <a:off x="628650" y="1773087"/>
            <a:ext cx="7886700" cy="3567113"/>
          </a:xfrm>
        </p:spPr>
        <p:txBody>
          <a:bodyPr/>
          <a:lstStyle/>
          <a:p>
            <a:pPr marL="0" indent="0">
              <a:buNone/>
            </a:pPr>
            <a:r>
              <a:rPr lang="en-US" sz="2000" dirty="0"/>
              <a:t>WW. Resident. Any individual, other than staff members/volunteers or owner and their family members, who </a:t>
            </a:r>
            <a:r>
              <a:rPr lang="en-US" sz="2400" b="1" dirty="0"/>
              <a:t>resides</a:t>
            </a:r>
            <a:r>
              <a:rPr lang="en-US" sz="2000" dirty="0"/>
              <a:t> in a facility.</a:t>
            </a:r>
          </a:p>
        </p:txBody>
      </p:sp>
    </p:spTree>
    <p:extLst>
      <p:ext uri="{BB962C8B-B14F-4D97-AF65-F5344CB8AC3E}">
        <p14:creationId xmlns:p14="http://schemas.microsoft.com/office/powerpoint/2010/main" val="182219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16507" y="1123472"/>
            <a:ext cx="7886700" cy="593186"/>
          </a:xfrm>
        </p:spPr>
        <p:txBody>
          <a:bodyPr/>
          <a:lstStyle/>
          <a:p>
            <a:pPr eaLnBrk="1" hangingPunct="1"/>
            <a:r>
              <a:rPr lang="en-US" altLang="en-US" sz="3200" dirty="0" smtClean="0"/>
              <a:t>Section 103.D</a:t>
            </a:r>
          </a:p>
        </p:txBody>
      </p:sp>
      <p:sp>
        <p:nvSpPr>
          <p:cNvPr id="7171" name="Content Placeholder 2"/>
          <p:cNvSpPr>
            <a:spLocks noGrp="1"/>
          </p:cNvSpPr>
          <p:nvPr>
            <p:ph idx="1"/>
          </p:nvPr>
        </p:nvSpPr>
        <p:spPr>
          <a:xfrm>
            <a:off x="931653" y="1915066"/>
            <a:ext cx="7297947" cy="4041116"/>
          </a:xfrm>
        </p:spPr>
        <p:txBody>
          <a:bodyPr/>
          <a:lstStyle/>
          <a:p>
            <a:pPr marL="0" indent="0" eaLnBrk="1" hangingPunct="1">
              <a:buNone/>
            </a:pPr>
            <a:r>
              <a:rPr lang="en-US" altLang="en-US" sz="2000" dirty="0"/>
              <a:t>Licensed Bed Capacity. No facility that has been </a:t>
            </a:r>
            <a:r>
              <a:rPr lang="en-US" altLang="en-US" sz="2400" b="1" dirty="0"/>
              <a:t>authorized to provide a set number of licensed beds</a:t>
            </a:r>
            <a:r>
              <a:rPr lang="en-US" altLang="en-US" sz="2000" dirty="0"/>
              <a:t>, as identified on the face of the license, shall exceed the bed capacity. No facility shall establish new care/services or occupy additional beds or renovated space without first obtaining authorization from the Department. Beds for use of staff members/volunteers are not included in the licensed bed capacity number, provided such beds and locations are so identified and used exclusively by staff members/volunteers.</a:t>
            </a:r>
            <a:endParaRPr lang="en-US" altLang="en-US" sz="2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16507" y="1123472"/>
            <a:ext cx="7886700" cy="593186"/>
          </a:xfrm>
        </p:spPr>
        <p:txBody>
          <a:bodyPr/>
          <a:lstStyle/>
          <a:p>
            <a:pPr eaLnBrk="1" hangingPunct="1"/>
            <a:r>
              <a:rPr lang="en-US" altLang="en-US" sz="3200" dirty="0" smtClean="0"/>
              <a:t>Section 103.E</a:t>
            </a:r>
          </a:p>
        </p:txBody>
      </p:sp>
      <p:sp>
        <p:nvSpPr>
          <p:cNvPr id="7171" name="Content Placeholder 2"/>
          <p:cNvSpPr>
            <a:spLocks noGrp="1"/>
          </p:cNvSpPr>
          <p:nvPr>
            <p:ph idx="1"/>
          </p:nvPr>
        </p:nvSpPr>
        <p:spPr>
          <a:xfrm>
            <a:off x="931653" y="1915066"/>
            <a:ext cx="7297947" cy="4041116"/>
          </a:xfrm>
        </p:spPr>
        <p:txBody>
          <a:bodyPr/>
          <a:lstStyle/>
          <a:p>
            <a:pPr marL="0" indent="0" eaLnBrk="1" hangingPunct="1">
              <a:buNone/>
            </a:pPr>
            <a:r>
              <a:rPr lang="en-US" altLang="en-US" sz="2000" dirty="0" smtClean="0"/>
              <a:t>Persons </a:t>
            </a:r>
            <a:r>
              <a:rPr lang="en-US" altLang="en-US" sz="2000" dirty="0"/>
              <a:t>Received in Excess of Licensed Bed Capacity</a:t>
            </a:r>
            <a:r>
              <a:rPr lang="en-US" altLang="en-US" sz="2400" dirty="0"/>
              <a:t>. </a:t>
            </a:r>
            <a:r>
              <a:rPr lang="en-US" altLang="en-US" sz="2400" b="1" dirty="0"/>
              <a:t>No facility shall receive for care or services persons in excess of the licensed bed capacity, except in cases of justified emergencies. </a:t>
            </a:r>
            <a:r>
              <a:rPr lang="en-US" altLang="en-US" sz="2400" dirty="0" smtClean="0"/>
              <a:t>(I)</a:t>
            </a:r>
            <a:endParaRPr lang="en-US" altLang="en-US" sz="2400" dirty="0"/>
          </a:p>
          <a:p>
            <a:pPr marL="0" indent="0" eaLnBrk="1" hangingPunct="1">
              <a:buNone/>
            </a:pPr>
            <a:r>
              <a:rPr lang="en-US" altLang="en-US" sz="2000" dirty="0"/>
              <a:t>EXCEPTION: In the event that the facility temporarily provides shelter for evacuees who have been displaced due to a disaster, then for the duration of that emergency, provided the health, safety, and well-being of all residents are not compromised, it is permissible to temporarily exceed the licensed capacity for the facility in order to accommodate these individuals</a:t>
            </a:r>
            <a:endParaRPr lang="en-US" altLang="en-US" sz="2000" dirty="0" smtClean="0"/>
          </a:p>
        </p:txBody>
      </p:sp>
    </p:spTree>
    <p:extLst>
      <p:ext uri="{BB962C8B-B14F-4D97-AF65-F5344CB8AC3E}">
        <p14:creationId xmlns:p14="http://schemas.microsoft.com/office/powerpoint/2010/main" val="269038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16507" y="1123472"/>
            <a:ext cx="7886700" cy="593186"/>
          </a:xfrm>
        </p:spPr>
        <p:txBody>
          <a:bodyPr/>
          <a:lstStyle/>
          <a:p>
            <a:pPr eaLnBrk="1" hangingPunct="1"/>
            <a:r>
              <a:rPr lang="en-US" altLang="en-US" sz="3200" dirty="0" smtClean="0"/>
              <a:t>Section 103. F</a:t>
            </a:r>
          </a:p>
        </p:txBody>
      </p:sp>
      <p:sp>
        <p:nvSpPr>
          <p:cNvPr id="7171" name="Content Placeholder 2"/>
          <p:cNvSpPr>
            <a:spLocks noGrp="1"/>
          </p:cNvSpPr>
          <p:nvPr>
            <p:ph idx="1"/>
          </p:nvPr>
        </p:nvSpPr>
        <p:spPr>
          <a:xfrm>
            <a:off x="931653" y="1915066"/>
            <a:ext cx="7297947" cy="4041116"/>
          </a:xfrm>
        </p:spPr>
        <p:txBody>
          <a:bodyPr/>
          <a:lstStyle/>
          <a:p>
            <a:pPr marL="0" indent="0" eaLnBrk="1" hangingPunct="1">
              <a:buNone/>
            </a:pPr>
            <a:r>
              <a:rPr lang="en-US" altLang="en-US" sz="2000" dirty="0"/>
              <a:t>Living Quarters for Staff Members. </a:t>
            </a:r>
            <a:r>
              <a:rPr lang="en-US" altLang="en-US" sz="2400" b="1" dirty="0"/>
              <a:t>In addition to residents, only staff members, volunteers, or owners of the facility and members of the owner’s immediate family may reside in facilities licensed under this regulation. Resident rooms shall not be utilized by any individuals other than facility residents</a:t>
            </a:r>
            <a:r>
              <a:rPr lang="en-US" altLang="en-US" sz="2400" dirty="0"/>
              <a:t>, nor </a:t>
            </a:r>
            <a:r>
              <a:rPr lang="en-US" altLang="en-US" sz="2000" dirty="0"/>
              <a:t>shall bedrooms of staff members/family members of the owner or the licensee be utilized by residents. Staff members/family members of the owner or licensee/volunteers shall not use resident living rooms, recreational areas or dining rooms unless they are on duty</a:t>
            </a:r>
            <a:r>
              <a:rPr lang="en-US" altLang="en-US" sz="2000" dirty="0" smtClean="0"/>
              <a:t>.</a:t>
            </a:r>
          </a:p>
        </p:txBody>
      </p:sp>
    </p:spTree>
    <p:extLst>
      <p:ext uri="{BB962C8B-B14F-4D97-AF65-F5344CB8AC3E}">
        <p14:creationId xmlns:p14="http://schemas.microsoft.com/office/powerpoint/2010/main" val="81773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4144" y="1664898"/>
            <a:ext cx="7886700" cy="4848495"/>
          </a:xfrm>
        </p:spPr>
        <p:txBody>
          <a:bodyPr/>
          <a:lstStyle/>
          <a:p>
            <a:r>
              <a:rPr lang="en-US" sz="2400" dirty="0" smtClean="0"/>
              <a:t>Reside</a:t>
            </a:r>
            <a:r>
              <a:rPr lang="en-US" sz="2400" dirty="0"/>
              <a:t>:  </a:t>
            </a:r>
            <a:r>
              <a:rPr lang="en-US" sz="2400" i="1" dirty="0"/>
              <a:t>to dwell permanently or </a:t>
            </a:r>
            <a:r>
              <a:rPr lang="en-US" sz="2400" b="1" i="1" dirty="0"/>
              <a:t>continuously</a:t>
            </a:r>
            <a:r>
              <a:rPr lang="en-US" sz="2400" i="1" dirty="0"/>
              <a:t> (</a:t>
            </a:r>
            <a:r>
              <a:rPr lang="en-US" sz="2000" i="1" dirty="0">
                <a:hlinkClick r:id="rId2"/>
              </a:rPr>
              <a:t>https://www.merriam-webster.com/dictionary/reside</a:t>
            </a:r>
            <a:r>
              <a:rPr lang="en-US" sz="2000" i="1" dirty="0" smtClean="0"/>
              <a:t>)</a:t>
            </a:r>
            <a:endParaRPr lang="en-US" sz="2400" dirty="0"/>
          </a:p>
          <a:p>
            <a:endParaRPr lang="en-US" sz="2400" dirty="0" smtClean="0"/>
          </a:p>
          <a:p>
            <a:r>
              <a:rPr lang="en-US" sz="2400" dirty="0" smtClean="0"/>
              <a:t>Visitor</a:t>
            </a:r>
            <a:r>
              <a:rPr lang="en-US" sz="2400" dirty="0"/>
              <a:t>: </a:t>
            </a:r>
            <a:r>
              <a:rPr lang="en-US" sz="2400" i="1" dirty="0"/>
              <a:t>one who comes upon premises to see the owner or occupant, whether social, business or professional reasons</a:t>
            </a:r>
            <a:r>
              <a:rPr lang="en-US" sz="2400" dirty="0"/>
              <a:t> </a:t>
            </a:r>
            <a:r>
              <a:rPr lang="en-US" sz="2000" dirty="0"/>
              <a:t>(see </a:t>
            </a:r>
            <a:r>
              <a:rPr lang="en-US" sz="2000" dirty="0" err="1"/>
              <a:t>Ballentine’s</a:t>
            </a:r>
            <a:r>
              <a:rPr lang="en-US" sz="2000" dirty="0"/>
              <a:t> Law Dictionary, visitor (2010</a:t>
            </a:r>
            <a:r>
              <a:rPr lang="en-US" sz="2000" dirty="0" smtClean="0"/>
              <a:t>))</a:t>
            </a:r>
          </a:p>
          <a:p>
            <a:endParaRPr lang="en-US" sz="2400" dirty="0" smtClean="0"/>
          </a:p>
          <a:p>
            <a:r>
              <a:rPr lang="en-US" sz="2400" dirty="0" smtClean="0"/>
              <a:t>Nothing </a:t>
            </a:r>
            <a:r>
              <a:rPr lang="en-US" sz="2400" dirty="0"/>
              <a:t>in R. 61-84 prevents a CRCF resident from being able to have visitors at any time, including </a:t>
            </a:r>
            <a:r>
              <a:rPr lang="en-US" sz="2400" b="1" dirty="0"/>
              <a:t>occasional</a:t>
            </a:r>
            <a:r>
              <a:rPr lang="en-US" sz="2400" dirty="0"/>
              <a:t> </a:t>
            </a:r>
            <a:r>
              <a:rPr lang="en-US" sz="2400" b="1" dirty="0"/>
              <a:t>overnight</a:t>
            </a:r>
            <a:r>
              <a:rPr lang="en-US" sz="2400" dirty="0"/>
              <a:t> visitors</a:t>
            </a:r>
            <a:r>
              <a:rPr lang="en-US" sz="2400" dirty="0" smtClean="0"/>
              <a:t>. </a:t>
            </a:r>
          </a:p>
          <a:p>
            <a:endParaRPr lang="en-US" sz="2400" dirty="0"/>
          </a:p>
        </p:txBody>
      </p:sp>
    </p:spTree>
    <p:extLst>
      <p:ext uri="{BB962C8B-B14F-4D97-AF65-F5344CB8AC3E}">
        <p14:creationId xmlns:p14="http://schemas.microsoft.com/office/powerpoint/2010/main" val="376597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49351"/>
            <a:ext cx="7886700" cy="734868"/>
          </a:xfrm>
        </p:spPr>
        <p:txBody>
          <a:bodyPr/>
          <a:lstStyle/>
          <a:p>
            <a:r>
              <a:rPr lang="en-US" dirty="0" smtClean="0"/>
              <a:t>Considerations</a:t>
            </a:r>
            <a:endParaRPr lang="en-US" dirty="0"/>
          </a:p>
        </p:txBody>
      </p:sp>
      <p:sp>
        <p:nvSpPr>
          <p:cNvPr id="5" name="Content Placeholder 4"/>
          <p:cNvSpPr>
            <a:spLocks noGrp="1"/>
          </p:cNvSpPr>
          <p:nvPr>
            <p:ph idx="1"/>
          </p:nvPr>
        </p:nvSpPr>
        <p:spPr>
          <a:xfrm>
            <a:off x="628650" y="2036618"/>
            <a:ext cx="7886700" cy="4140345"/>
          </a:xfrm>
        </p:spPr>
        <p:txBody>
          <a:bodyPr/>
          <a:lstStyle/>
          <a:p>
            <a:r>
              <a:rPr lang="en-US" dirty="0" smtClean="0"/>
              <a:t>The Bill of Rights </a:t>
            </a:r>
            <a:r>
              <a:rPr lang="en-US" dirty="0"/>
              <a:t>for Residents of LTCFs, SC Code </a:t>
            </a:r>
            <a:r>
              <a:rPr lang="en-US" dirty="0" smtClean="0"/>
              <a:t>§§ 44-81-10</a:t>
            </a:r>
          </a:p>
          <a:p>
            <a:pPr lvl="1"/>
            <a:r>
              <a:rPr lang="en-US" dirty="0" smtClean="0"/>
              <a:t>(J Treated </a:t>
            </a:r>
            <a:r>
              <a:rPr lang="en-US" dirty="0"/>
              <a:t>with respect and dignity and assured privacy during treatment and when receiving personal care</a:t>
            </a:r>
            <a:r>
              <a:rPr lang="en-US" dirty="0" smtClean="0"/>
              <a:t>.</a:t>
            </a:r>
          </a:p>
          <a:p>
            <a:pPr lvl="1"/>
            <a:r>
              <a:rPr lang="en-US" dirty="0" smtClean="0"/>
              <a:t>(K) Immediate access to the resident; residents right to deny or withdraw consent; Allowed to meet with resident as long as it does not disrupt resident care or safety</a:t>
            </a:r>
          </a:p>
          <a:p>
            <a:pPr lvl="1"/>
            <a:r>
              <a:rPr lang="en-US" dirty="0" smtClean="0"/>
              <a:t>(N) Assured privacy for visits of  a conjugal nature</a:t>
            </a:r>
          </a:p>
          <a:p>
            <a:r>
              <a:rPr lang="en-US" dirty="0" smtClean="0"/>
              <a:t>Section 401. Policy and Procedures – should address visitors</a:t>
            </a:r>
          </a:p>
          <a:p>
            <a:pPr lvl="1"/>
            <a:endParaRPr lang="en-US" dirty="0" smtClean="0"/>
          </a:p>
        </p:txBody>
      </p:sp>
    </p:spTree>
    <p:extLst>
      <p:ext uri="{BB962C8B-B14F-4D97-AF65-F5344CB8AC3E}">
        <p14:creationId xmlns:p14="http://schemas.microsoft.com/office/powerpoint/2010/main" val="4020370581"/>
      </p:ext>
    </p:extLst>
  </p:cSld>
  <p:clrMapOvr>
    <a:masterClrMapping/>
  </p:clrMapOvr>
</p:sld>
</file>

<file path=ppt/theme/theme1.xml><?xml version="1.0" encoding="utf-8"?>
<a:theme xmlns:a="http://schemas.openxmlformats.org/drawingml/2006/main" name="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F51287-4672-41F9-A057-8D78352F8B35}" vid="{422EF0E1-A3C6-44BA-9D96-4A2ECC02210D}"/>
    </a:ext>
  </a:extLst>
</a:theme>
</file>

<file path=ppt/theme/theme2.xml><?xml version="1.0" encoding="utf-8"?>
<a:theme xmlns:a="http://schemas.openxmlformats.org/drawingml/2006/main" name="Interio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F51287-4672-41F9-A057-8D78352F8B35}" vid="{6B0DE9A8-42F4-4A83-BEA7-756DB3384D9A}"/>
    </a:ext>
  </a:extLst>
</a:theme>
</file>

<file path=ppt/theme/theme3.xml><?xml version="1.0" encoding="utf-8"?>
<a:theme xmlns:a="http://schemas.openxmlformats.org/drawingml/2006/main" name="Contact Us (Fin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1E545D2C8F724C9A772EA8032240F3" ma:contentTypeVersion="2" ma:contentTypeDescription="Create a new document." ma:contentTypeScope="" ma:versionID="ab779da76cb3d0465af7cf067b01a068">
  <xsd:schema xmlns:xsd="http://www.w3.org/2001/XMLSchema" xmlns:p="http://schemas.microsoft.com/office/2006/metadata/properties" xmlns:ns1="http://schemas.microsoft.com/sharepoint/v3" targetNamespace="http://schemas.microsoft.com/office/2006/metadata/properties" ma:root="true" ma:fieldsID="3c7666801361a7b338268ee8cff789c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BCC43B-E524-4A2C-9333-765349BCE181}"/>
</file>

<file path=customXml/itemProps2.xml><?xml version="1.0" encoding="utf-8"?>
<ds:datastoreItem xmlns:ds="http://schemas.openxmlformats.org/officeDocument/2006/customXml" ds:itemID="{0F537F62-FF4B-4424-9133-2AAD1226F6F9}"/>
</file>

<file path=customXml/itemProps3.xml><?xml version="1.0" encoding="utf-8"?>
<ds:datastoreItem xmlns:ds="http://schemas.openxmlformats.org/officeDocument/2006/customXml" ds:itemID="{3D818B40-9E38-4E69-9635-4CC564E2DBCA}"/>
</file>

<file path=docProps/app.xml><?xml version="1.0" encoding="utf-8"?>
<Properties xmlns="http://schemas.openxmlformats.org/officeDocument/2006/extended-properties" xmlns:vt="http://schemas.openxmlformats.org/officeDocument/2006/docPropsVTypes">
  <Template>DHEC_Photos_Standard (1)</Template>
  <TotalTime>201</TotalTime>
  <Words>1307</Words>
  <Application>Microsoft Office PowerPoint</Application>
  <PresentationFormat>On-screen Show (4:3)</PresentationFormat>
  <Paragraphs>74</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Montserrat</vt:lpstr>
      <vt:lpstr>Calibri Light</vt:lpstr>
      <vt:lpstr>Arial</vt:lpstr>
      <vt:lpstr>Open Sans</vt:lpstr>
      <vt:lpstr>Cover (Title Slide)</vt:lpstr>
      <vt:lpstr>Interior Slides</vt:lpstr>
      <vt:lpstr>Contact Us (Final Slide)</vt:lpstr>
      <vt:lpstr>Bureau of Health Facilities Licensing  61-84 and HCBS Settings</vt:lpstr>
      <vt:lpstr>DDSN Question #1</vt:lpstr>
      <vt:lpstr>Section 100 - Definitions</vt:lpstr>
      <vt:lpstr>Section 100 - Definitions</vt:lpstr>
      <vt:lpstr>Section 103.D</vt:lpstr>
      <vt:lpstr>Section 103.E</vt:lpstr>
      <vt:lpstr>Section 103. F</vt:lpstr>
      <vt:lpstr>PowerPoint Presentation</vt:lpstr>
      <vt:lpstr>Considerations</vt:lpstr>
      <vt:lpstr>DDSN Question #2</vt:lpstr>
      <vt:lpstr>Section 103.G.1.</vt:lpstr>
      <vt:lpstr>DDSN Question #3</vt:lpstr>
      <vt:lpstr>Section 501.C.</vt:lpstr>
      <vt:lpstr>DDSN Question #4</vt:lpstr>
      <vt:lpstr>Section 1303.F. &amp; G</vt:lpstr>
      <vt:lpstr>DDSN Question #5</vt:lpstr>
      <vt:lpstr>Section 1303.H.</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Morrison, C. Russell</dc:creator>
  <cp:lastModifiedBy>Morrison, C. Russell</cp:lastModifiedBy>
  <cp:revision>23</cp:revision>
  <dcterms:created xsi:type="dcterms:W3CDTF">2018-06-22T16:30:49Z</dcterms:created>
  <dcterms:modified xsi:type="dcterms:W3CDTF">2018-06-26T18:01:49Z</dcterms:modified>
  <cp:contentType>Document</cp:contentType>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0x0101007F1E545D2C8F724C9A772EA8032240F3</vt:lpwstr>
  </property>
</Properties>
</file>